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29 septembrie </a:t>
            </a:r>
            <a:br>
              <a:rPr lang="ro-RO" dirty="0" smtClean="0"/>
            </a:br>
            <a:r>
              <a:rPr lang="ro-RO" dirty="0" smtClean="0">
                <a:solidFill>
                  <a:srgbClr val="FF0000"/>
                </a:solidFill>
              </a:rPr>
              <a:t>Ziua Mondială a Inimii</a:t>
            </a:r>
            <a:r>
              <a:rPr lang="ro-RO" dirty="0" smtClean="0"/>
              <a:t/>
            </a:r>
            <a:br>
              <a:rPr lang="ro-RO" dirty="0" smtClean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O </a:t>
            </a:r>
            <a:r>
              <a:rPr lang="ro-RO" dirty="0" smtClean="0">
                <a:solidFill>
                  <a:srgbClr val="FF0000"/>
                </a:solidFill>
              </a:rPr>
              <a:t>inimă</a:t>
            </a:r>
            <a:r>
              <a:rPr lang="ro-RO" dirty="0" smtClean="0"/>
              <a:t> sănătoasă pe viață!</a:t>
            </a:r>
            <a:endParaRPr lang="ru-RU" dirty="0"/>
          </a:p>
        </p:txBody>
      </p:sp>
      <p:pic>
        <p:nvPicPr>
          <p:cNvPr id="1026" name="Picture 2" descr="D:\Alina\Management\RELATII PUBLICE\Ziua Mondiala a inimii\running-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857232"/>
            <a:ext cx="3000396" cy="2674640"/>
          </a:xfrm>
          <a:prstGeom prst="rect">
            <a:avLst/>
          </a:prstGeom>
          <a:noFill/>
        </p:spPr>
      </p:pic>
      <p:pic>
        <p:nvPicPr>
          <p:cNvPr id="1029" name="Picture 5" descr="D:\Alina\Despre USMF\Logo_US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500241" cy="6429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214290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solidFill>
                  <a:schemeClr val="tx2"/>
                </a:solidFill>
                <a:latin typeface="+mj-lt"/>
              </a:rPr>
              <a:t>Universitatea de Stat de Medicină și Farmacie </a:t>
            </a:r>
          </a:p>
          <a:p>
            <a:r>
              <a:rPr lang="ro-RO" sz="1600" dirty="0" smtClean="0">
                <a:solidFill>
                  <a:schemeClr val="tx2"/>
                </a:solidFill>
                <a:latin typeface="+mj-lt"/>
              </a:rPr>
              <a:t>”Nicolae Testemițanu” din Republica Moldova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6072206"/>
            <a:ext cx="7500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500" dirty="0" smtClean="0">
                <a:latin typeface="+mj-lt"/>
              </a:rPr>
              <a:t>Vino la </a:t>
            </a:r>
            <a:r>
              <a:rPr lang="ro-RO" sz="1500" dirty="0" smtClean="0">
                <a:solidFill>
                  <a:srgbClr val="FF0000"/>
                </a:solidFill>
                <a:latin typeface="+mj-lt"/>
              </a:rPr>
              <a:t>Marșul pentru Inimă </a:t>
            </a:r>
            <a:r>
              <a:rPr lang="ro-RO" sz="1500" dirty="0" smtClean="0">
                <a:latin typeface="+mj-lt"/>
              </a:rPr>
              <a:t>- luni, ora 15:00, în fața Blocului didactic central.</a:t>
            </a:r>
            <a:r>
              <a:rPr lang="ro-RO" sz="1500" dirty="0" smtClean="0"/>
              <a:t> 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O </a:t>
            </a:r>
            <a:r>
              <a:rPr lang="ro-RO" dirty="0" smtClean="0">
                <a:solidFill>
                  <a:srgbClr val="FF0000"/>
                </a:solidFill>
              </a:rPr>
              <a:t>inimă</a:t>
            </a:r>
            <a:r>
              <a:rPr lang="ro-RO" dirty="0" smtClean="0"/>
              <a:t> sănătoasă pe viață!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229600" cy="4937760"/>
          </a:xfrm>
        </p:spPr>
        <p:txBody>
          <a:bodyPr/>
          <a:lstStyle/>
          <a:p>
            <a:pPr algn="just">
              <a:buNone/>
            </a:pPr>
            <a:r>
              <a:rPr lang="ro-RO" sz="2800" dirty="0" smtClean="0">
                <a:latin typeface="Constantia" pitchFamily="18" charset="0"/>
              </a:rPr>
              <a:t>	</a:t>
            </a:r>
          </a:p>
          <a:p>
            <a:pPr algn="just">
              <a:buNone/>
            </a:pPr>
            <a:r>
              <a:rPr lang="ro-RO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Bolile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cardiovasculare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inclusiv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patologia</a:t>
            </a:r>
            <a:r>
              <a:rPr lang="en-US" sz="2800" dirty="0" smtClean="0">
                <a:latin typeface="+mj-lt"/>
              </a:rPr>
              <a:t> cardiac</a:t>
            </a:r>
            <a:r>
              <a:rPr lang="ro-RO" sz="2800" dirty="0" smtClean="0">
                <a:latin typeface="+mj-lt"/>
              </a:rPr>
              <a:t>ă și ictusul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iau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prematur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multe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vieți</a:t>
            </a:r>
            <a:r>
              <a:rPr lang="ro-RO" sz="2800" dirty="0" smtClean="0">
                <a:latin typeface="+mj-lt"/>
              </a:rPr>
              <a:t>. </a:t>
            </a:r>
          </a:p>
          <a:p>
            <a:pPr algn="just">
              <a:buNone/>
            </a:pPr>
            <a:r>
              <a:rPr lang="ro-RO" sz="2800" dirty="0" smtClean="0">
                <a:latin typeface="+mj-lt"/>
              </a:rPr>
              <a:t>	</a:t>
            </a:r>
          </a:p>
          <a:p>
            <a:pPr algn="just">
              <a:buNone/>
            </a:pPr>
            <a:r>
              <a:rPr lang="ro-RO" sz="2800" dirty="0" smtClean="0">
                <a:latin typeface="+mj-lt"/>
              </a:rPr>
              <a:t>	Acestea afectează atât bărbați, femei, cât și copii. </a:t>
            </a:r>
          </a:p>
          <a:p>
            <a:pPr algn="just">
              <a:buNone/>
            </a:pPr>
            <a:endParaRPr lang="ro-RO" sz="2800" dirty="0" smtClean="0">
              <a:latin typeface="+mj-lt"/>
            </a:endParaRPr>
          </a:p>
          <a:p>
            <a:pPr algn="just">
              <a:buNone/>
            </a:pPr>
            <a:r>
              <a:rPr lang="ro-RO" sz="2800" dirty="0" smtClean="0">
                <a:latin typeface="+mj-lt"/>
              </a:rPr>
              <a:t>	În Republica Moldova, cele mai multe decese (58,1%) au drept cauză bolile aparatului circulator.  </a:t>
            </a:r>
            <a:endParaRPr lang="ru-RU" dirty="0">
              <a:latin typeface="+mj-lt"/>
            </a:endParaRPr>
          </a:p>
        </p:txBody>
      </p:sp>
      <p:pic>
        <p:nvPicPr>
          <p:cNvPr id="6" name="Picture 5" descr="D:\Alina\Despre USMF\Logo_USM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405993" cy="5218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6524" y="7141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Universitatea de Stat de Medicină și Farmacie </a:t>
            </a:r>
          </a:p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”Nicolae Testemițanu” din Republica Moldova</a:t>
            </a:r>
            <a:endParaRPr lang="ru-RU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6357958"/>
            <a:ext cx="7929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500" dirty="0" smtClean="0">
                <a:latin typeface="+mj-lt"/>
              </a:rPr>
              <a:t>Vino la </a:t>
            </a:r>
            <a:r>
              <a:rPr lang="ro-RO" sz="1500" dirty="0" smtClean="0">
                <a:solidFill>
                  <a:srgbClr val="FF0000"/>
                </a:solidFill>
                <a:latin typeface="+mj-lt"/>
              </a:rPr>
              <a:t>Marșul pentru Inimă</a:t>
            </a:r>
            <a:r>
              <a:rPr lang="ro-RO" sz="1500" dirty="0" smtClean="0">
                <a:latin typeface="+mj-lt"/>
              </a:rPr>
              <a:t> - luni, ora 15:00, în fața Blocului didactic central. </a:t>
            </a:r>
            <a:endParaRPr lang="ru-RU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o-RO" i="1" dirty="0" smtClean="0">
                <a:latin typeface="+mj-lt"/>
              </a:rPr>
              <a:t>Știai că poți preveni bolile de </a:t>
            </a:r>
            <a:r>
              <a:rPr lang="ro-RO" i="1" dirty="0" smtClean="0">
                <a:solidFill>
                  <a:srgbClr val="FF0000"/>
                </a:solidFill>
                <a:latin typeface="+mj-lt"/>
              </a:rPr>
              <a:t>inimă</a:t>
            </a:r>
            <a:r>
              <a:rPr lang="ro-RO" i="1" dirty="0" smtClean="0">
                <a:latin typeface="+mj-lt"/>
              </a:rPr>
              <a:t> </a:t>
            </a:r>
          </a:p>
          <a:p>
            <a:pPr algn="ctr">
              <a:buNone/>
            </a:pPr>
            <a:r>
              <a:rPr lang="ro-RO" i="1" dirty="0" smtClean="0">
                <a:latin typeface="+mj-lt"/>
              </a:rPr>
              <a:t>prin </a:t>
            </a:r>
            <a:r>
              <a:rPr lang="ro-RO" i="1" dirty="0" smtClean="0">
                <a:solidFill>
                  <a:srgbClr val="FF0000"/>
                </a:solidFill>
                <a:latin typeface="+mj-lt"/>
              </a:rPr>
              <a:t>3 acțiuni </a:t>
            </a:r>
            <a:r>
              <a:rPr lang="ro-RO" i="1" dirty="0" smtClean="0">
                <a:latin typeface="+mj-lt"/>
              </a:rPr>
              <a:t>simple?</a:t>
            </a:r>
          </a:p>
          <a:p>
            <a:pPr>
              <a:buNone/>
            </a:pPr>
            <a:endParaRPr lang="ro-RO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o-RO" dirty="0" smtClean="0">
                <a:latin typeface="+mj-lt"/>
              </a:rPr>
              <a:t>Adoptarea unui stil de viață activ</a:t>
            </a:r>
          </a:p>
          <a:p>
            <a:pPr>
              <a:buFontTx/>
              <a:buChar char="-"/>
            </a:pPr>
            <a:r>
              <a:rPr lang="ro-RO" dirty="0" smtClean="0">
                <a:latin typeface="+mj-lt"/>
              </a:rPr>
              <a:t>Alimentație sănătoasă</a:t>
            </a:r>
          </a:p>
          <a:p>
            <a:pPr>
              <a:buFontTx/>
              <a:buChar char="-"/>
            </a:pPr>
            <a:r>
              <a:rPr lang="ro-RO" dirty="0" smtClean="0">
                <a:latin typeface="+mj-lt"/>
              </a:rPr>
              <a:t>Abandonarea fumatulu</a:t>
            </a:r>
            <a:r>
              <a:rPr lang="ro-RO" dirty="0" smtClean="0"/>
              <a:t>i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Alina\Management\RELATII PUBLICE\Ziua Mondiala a inimii\clip-ar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21268"/>
            <a:ext cx="2456246" cy="2143140"/>
          </a:xfrm>
          <a:prstGeom prst="rect">
            <a:avLst/>
          </a:prstGeom>
          <a:noFill/>
        </p:spPr>
      </p:pic>
      <p:pic>
        <p:nvPicPr>
          <p:cNvPr id="2051" name="Picture 3" descr="D:\Alina\Management\RELATII PUBLICE\Ziua Mondiala a inimii\mar1.jpg"/>
          <p:cNvPicPr>
            <a:picLocks noChangeAspect="1" noChangeArrowheads="1"/>
          </p:cNvPicPr>
          <p:nvPr/>
        </p:nvPicPr>
        <p:blipFill>
          <a:blip r:embed="rId3" cstate="print"/>
          <a:srcRect t="10557"/>
          <a:stretch>
            <a:fillRect/>
          </a:stretch>
        </p:blipFill>
        <p:spPr bwMode="auto">
          <a:xfrm>
            <a:off x="6515648" y="2143116"/>
            <a:ext cx="2214578" cy="2201817"/>
          </a:xfrm>
          <a:prstGeom prst="rect">
            <a:avLst/>
          </a:prstGeom>
          <a:noFill/>
        </p:spPr>
      </p:pic>
      <p:pic>
        <p:nvPicPr>
          <p:cNvPr id="2052" name="Picture 4" descr="D:\Alina\Management\RELATII PUBLICE\Ziua Mondiala a inimii\running-heart.jpg"/>
          <p:cNvPicPr>
            <a:picLocks noChangeAspect="1" noChangeArrowheads="1"/>
          </p:cNvPicPr>
          <p:nvPr/>
        </p:nvPicPr>
        <p:blipFill>
          <a:blip r:embed="rId4" cstate="print"/>
          <a:srcRect t="2890" b="7514"/>
          <a:stretch>
            <a:fillRect/>
          </a:stretch>
        </p:blipFill>
        <p:spPr bwMode="auto">
          <a:xfrm>
            <a:off x="3929058" y="4078138"/>
            <a:ext cx="2772779" cy="2214578"/>
          </a:xfrm>
          <a:prstGeom prst="rect">
            <a:avLst/>
          </a:prstGeom>
          <a:noFill/>
        </p:spPr>
      </p:pic>
      <p:pic>
        <p:nvPicPr>
          <p:cNvPr id="8" name="Picture 7" descr="D:\Alina\Despre USMF\Logo_USM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0"/>
            <a:ext cx="405993" cy="5218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16524" y="7141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Universitatea de Stat de Medicină și Farmacie </a:t>
            </a:r>
          </a:p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”Nicolae Testemițanu” din Republica Moldova</a:t>
            </a:r>
            <a:endParaRPr lang="ru-RU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o-RO" sz="3000" dirty="0" smtClean="0"/>
              <a:t>O </a:t>
            </a:r>
            <a:r>
              <a:rPr lang="ro-RO" sz="3000" dirty="0" smtClean="0">
                <a:solidFill>
                  <a:srgbClr val="FF0000"/>
                </a:solidFill>
              </a:rPr>
              <a:t>inimă</a:t>
            </a:r>
            <a:r>
              <a:rPr lang="ro-RO" sz="3000" dirty="0" smtClean="0"/>
              <a:t> sănătoasă pe viață!</a:t>
            </a:r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6357958"/>
            <a:ext cx="7929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500" dirty="0" smtClean="0">
                <a:latin typeface="+mj-lt"/>
              </a:rPr>
              <a:t>Vino la </a:t>
            </a:r>
            <a:r>
              <a:rPr lang="ro-RO" sz="1500" dirty="0" smtClean="0">
                <a:solidFill>
                  <a:srgbClr val="FF0000"/>
                </a:solidFill>
                <a:latin typeface="+mj-lt"/>
              </a:rPr>
              <a:t>Marșul pentru Inimă </a:t>
            </a:r>
            <a:r>
              <a:rPr lang="ro-RO" sz="1500" dirty="0" smtClean="0">
                <a:latin typeface="+mj-lt"/>
              </a:rPr>
              <a:t>- luni, ora 15:00, în fața Blocului didactic central. </a:t>
            </a:r>
            <a:endParaRPr lang="ru-RU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Fii activ!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10000"/>
              </a:lnSpc>
            </a:pPr>
            <a:r>
              <a:rPr lang="ro-RO" sz="2200" dirty="0" smtClean="0">
                <a:latin typeface="+mj-lt"/>
              </a:rPr>
              <a:t>Fă mișcare cel puțin 30 de minute în fiecare zi!</a:t>
            </a:r>
          </a:p>
          <a:p>
            <a:pPr>
              <a:lnSpc>
                <a:spcPct val="210000"/>
              </a:lnSpc>
            </a:pPr>
            <a:r>
              <a:rPr lang="ro-RO" sz="2200" dirty="0" smtClean="0">
                <a:latin typeface="+mj-lt"/>
              </a:rPr>
              <a:t>Optează pentru bicicletă când mergi la ore sau la serviciu!</a:t>
            </a:r>
          </a:p>
          <a:p>
            <a:pPr>
              <a:lnSpc>
                <a:spcPct val="210000"/>
              </a:lnSpc>
            </a:pPr>
            <a:r>
              <a:rPr lang="ro-RO" sz="2200" dirty="0" smtClean="0">
                <a:latin typeface="+mj-lt"/>
              </a:rPr>
              <a:t>Renunță la ascensor și mergi pe scări!</a:t>
            </a:r>
          </a:p>
          <a:p>
            <a:pPr>
              <a:lnSpc>
                <a:spcPct val="210000"/>
              </a:lnSpc>
            </a:pPr>
            <a:r>
              <a:rPr lang="ro-RO" sz="2200" dirty="0" smtClean="0">
                <a:latin typeface="+mj-lt"/>
              </a:rPr>
              <a:t>Ocupă-te de treburile casnice!</a:t>
            </a:r>
          </a:p>
          <a:p>
            <a:pPr>
              <a:lnSpc>
                <a:spcPct val="210000"/>
              </a:lnSpc>
            </a:pPr>
            <a:r>
              <a:rPr lang="ro-RO" sz="2200" dirty="0" smtClean="0">
                <a:latin typeface="+mj-lt"/>
              </a:rPr>
              <a:t>Fă primblări în aer liber!</a:t>
            </a:r>
          </a:p>
          <a:p>
            <a:pPr>
              <a:lnSpc>
                <a:spcPct val="210000"/>
              </a:lnSpc>
            </a:pPr>
            <a:r>
              <a:rPr lang="ro-RO" sz="2200" dirty="0" smtClean="0">
                <a:latin typeface="+mj-lt"/>
              </a:rPr>
              <a:t>Vino la </a:t>
            </a:r>
            <a:r>
              <a:rPr lang="ro-RO" sz="2200" dirty="0" smtClean="0">
                <a:solidFill>
                  <a:srgbClr val="FF0000"/>
                </a:solidFill>
                <a:latin typeface="+mj-lt"/>
              </a:rPr>
              <a:t>Marșul pentru Inimă </a:t>
            </a:r>
          </a:p>
          <a:p>
            <a:pPr>
              <a:lnSpc>
                <a:spcPct val="210000"/>
              </a:lnSpc>
              <a:buNone/>
            </a:pPr>
            <a:r>
              <a:rPr lang="ro-RO" sz="2200" dirty="0" smtClean="0">
                <a:latin typeface="+mj-lt"/>
              </a:rPr>
              <a:t>    organizat </a:t>
            </a:r>
            <a:r>
              <a:rPr lang="ro-RO" sz="2200" dirty="0" smtClean="0">
                <a:latin typeface="+mj-lt"/>
              </a:rPr>
              <a:t>în 29 septembrie 2014.</a:t>
            </a:r>
          </a:p>
          <a:p>
            <a:endParaRPr lang="ru-RU" dirty="0"/>
          </a:p>
        </p:txBody>
      </p:sp>
      <p:pic>
        <p:nvPicPr>
          <p:cNvPr id="4" name="Picture 4" descr="D:\Alina\Management\RELATII PUBLICE\Ziua Mondiala a inimii\running-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174" y="3286124"/>
            <a:ext cx="3202826" cy="2855090"/>
          </a:xfrm>
          <a:prstGeom prst="rect">
            <a:avLst/>
          </a:prstGeom>
          <a:noFill/>
        </p:spPr>
      </p:pic>
      <p:pic>
        <p:nvPicPr>
          <p:cNvPr id="5" name="Picture 5" descr="D:\Alina\Despre USMF\Logo_US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405993" cy="5218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16524" y="7141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Universitatea de Stat de Medicină și Farmacie </a:t>
            </a:r>
          </a:p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”Nicolae Testemițanu” din Republica Moldova</a:t>
            </a:r>
            <a:endParaRPr lang="ru-RU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6357958"/>
            <a:ext cx="7929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500" dirty="0" smtClean="0">
                <a:latin typeface="+mj-lt"/>
              </a:rPr>
              <a:t>Vino la </a:t>
            </a:r>
            <a:r>
              <a:rPr lang="ro-RO" sz="1500" dirty="0" smtClean="0">
                <a:solidFill>
                  <a:srgbClr val="FF0000"/>
                </a:solidFill>
                <a:latin typeface="+mj-lt"/>
              </a:rPr>
              <a:t>Marșul pentru Inimă </a:t>
            </a:r>
            <a:r>
              <a:rPr lang="ro-RO" sz="1500" dirty="0" smtClean="0">
                <a:latin typeface="+mj-lt"/>
              </a:rPr>
              <a:t>- luni, ora 15:00, în fața Blocului didactic central. </a:t>
            </a:r>
            <a:endParaRPr lang="ru-RU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Alimentează-te sănătos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219200"/>
            <a:ext cx="8643998" cy="49377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o-RO" dirty="0" smtClean="0">
                <a:latin typeface="+mj-lt"/>
              </a:rPr>
              <a:t>Consumă </a:t>
            </a:r>
            <a:r>
              <a:rPr lang="ro-RO" dirty="0" smtClean="0">
                <a:latin typeface="+mj-lt"/>
              </a:rPr>
              <a:t>minim </a:t>
            </a:r>
            <a:r>
              <a:rPr lang="ro-RO" dirty="0" smtClean="0">
                <a:latin typeface="+mj-lt"/>
              </a:rPr>
              <a:t>5 porții de fructe și legume pe zi.</a:t>
            </a:r>
          </a:p>
          <a:p>
            <a:pPr>
              <a:lnSpc>
                <a:spcPct val="200000"/>
              </a:lnSpc>
            </a:pPr>
            <a:r>
              <a:rPr lang="ro-RO" dirty="0" smtClean="0">
                <a:latin typeface="+mj-lt"/>
              </a:rPr>
              <a:t>Limitează consumul de sare și zahăr.</a:t>
            </a:r>
          </a:p>
          <a:p>
            <a:pPr>
              <a:lnSpc>
                <a:spcPct val="200000"/>
              </a:lnSpc>
            </a:pPr>
            <a:r>
              <a:rPr lang="ro-RO" dirty="0" smtClean="0">
                <a:latin typeface="+mj-lt"/>
              </a:rPr>
              <a:t>Evită consumul de grăsimi. </a:t>
            </a:r>
            <a:endParaRPr lang="ro-RO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ro-RO" dirty="0" smtClean="0">
                <a:latin typeface="+mj-lt"/>
              </a:rPr>
              <a:t>Încearcă să reduci consumul de</a:t>
            </a:r>
          </a:p>
          <a:p>
            <a:pPr>
              <a:lnSpc>
                <a:spcPct val="200000"/>
              </a:lnSpc>
              <a:buNone/>
            </a:pPr>
            <a:r>
              <a:rPr lang="ro-RO" smtClean="0">
                <a:latin typeface="+mj-lt"/>
              </a:rPr>
              <a:t> </a:t>
            </a:r>
            <a:r>
              <a:rPr lang="ro-RO" smtClean="0">
                <a:latin typeface="+mj-lt"/>
              </a:rPr>
              <a:t>  alimente </a:t>
            </a:r>
            <a:r>
              <a:rPr lang="ro-RO" dirty="0" smtClean="0">
                <a:latin typeface="+mj-lt"/>
              </a:rPr>
              <a:t>nesănătoase. </a:t>
            </a:r>
          </a:p>
        </p:txBody>
      </p:sp>
      <p:pic>
        <p:nvPicPr>
          <p:cNvPr id="1026" name="Picture 2" descr="D:\Alina\Management\RELATII PUBLICE\Ziua Mondiala a inimii\m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03194"/>
            <a:ext cx="3114603" cy="3462145"/>
          </a:xfrm>
          <a:prstGeom prst="rect">
            <a:avLst/>
          </a:prstGeom>
          <a:noFill/>
        </p:spPr>
      </p:pic>
      <p:pic>
        <p:nvPicPr>
          <p:cNvPr id="5" name="Picture 4" descr="D:\Alina\Despre USMF\Logo_US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405993" cy="5218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16524" y="7141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Universitatea de Stat de Medicină și Farmacie </a:t>
            </a:r>
          </a:p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”Nicolae Testemițanu” din Republica Moldova</a:t>
            </a:r>
            <a:endParaRPr lang="ru-RU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6357958"/>
            <a:ext cx="7500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500" dirty="0" smtClean="0">
                <a:latin typeface="+mj-lt"/>
              </a:rPr>
              <a:t>Vino la </a:t>
            </a:r>
            <a:r>
              <a:rPr lang="ro-RO" sz="1500" dirty="0" smtClean="0">
                <a:solidFill>
                  <a:srgbClr val="FF0000"/>
                </a:solidFill>
                <a:latin typeface="+mj-lt"/>
              </a:rPr>
              <a:t>Marșul pentru Inimă</a:t>
            </a:r>
            <a:r>
              <a:rPr lang="ro-RO" sz="1500" dirty="0" smtClean="0">
                <a:latin typeface="+mj-lt"/>
              </a:rPr>
              <a:t> - luni, ora 15:00, în fața Blocului didactic central. </a:t>
            </a:r>
            <a:endParaRPr lang="ru-RU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Spune ”Nu” fumatului!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o-RO" dirty="0" smtClean="0">
                <a:latin typeface="+mj-lt"/>
              </a:rPr>
              <a:t>Lasă fumatul!</a:t>
            </a:r>
          </a:p>
          <a:p>
            <a:pPr>
              <a:lnSpc>
                <a:spcPct val="200000"/>
              </a:lnSpc>
            </a:pPr>
            <a:r>
              <a:rPr lang="ro-RO" dirty="0" smtClean="0">
                <a:latin typeface="+mj-lt"/>
              </a:rPr>
              <a:t>Evită spațiile unde se fumează.</a:t>
            </a:r>
          </a:p>
          <a:p>
            <a:pPr>
              <a:lnSpc>
                <a:spcPct val="200000"/>
              </a:lnSpc>
              <a:buNone/>
            </a:pPr>
            <a:r>
              <a:rPr lang="ro-RO" dirty="0" smtClean="0">
                <a:latin typeface="+mj-lt"/>
              </a:rPr>
              <a:t>	Cca </a:t>
            </a:r>
            <a:r>
              <a:rPr lang="ro-RO" dirty="0" smtClean="0">
                <a:latin typeface="+mj-lt"/>
              </a:rPr>
              <a:t>600 000 de persoane nefumătoare, inclusiv copii, decedează anual din cauza fumatului pasiv. </a:t>
            </a:r>
            <a:endParaRPr lang="ru-RU" dirty="0">
              <a:latin typeface="+mj-lt"/>
            </a:endParaRPr>
          </a:p>
        </p:txBody>
      </p:sp>
      <p:pic>
        <p:nvPicPr>
          <p:cNvPr id="2050" name="Picture 2" descr="D:\Alina\Management\RELATII PUBLICE\Ziua Mondiala a inimii\clip-ar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670" y="4457440"/>
            <a:ext cx="2501704" cy="2182803"/>
          </a:xfrm>
          <a:prstGeom prst="rect">
            <a:avLst/>
          </a:prstGeom>
          <a:noFill/>
        </p:spPr>
      </p:pic>
      <p:pic>
        <p:nvPicPr>
          <p:cNvPr id="5" name="Picture 4" descr="D:\Alina\Despre USMF\Logo_US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405993" cy="5218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16524" y="7141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Universitatea de Stat de Medicină și Farmacie </a:t>
            </a:r>
          </a:p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”Nicolae Testemițanu” din Republica Moldova</a:t>
            </a:r>
            <a:endParaRPr lang="ru-RU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98" y="6452844"/>
            <a:ext cx="782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 </a:t>
            </a:r>
            <a:r>
              <a:rPr lang="ro-RO" sz="1500" dirty="0" smtClean="0">
                <a:latin typeface="+mj-lt"/>
              </a:rPr>
              <a:t>Vino la </a:t>
            </a:r>
            <a:r>
              <a:rPr lang="ro-RO" sz="1500" dirty="0" smtClean="0">
                <a:solidFill>
                  <a:srgbClr val="FF0000"/>
                </a:solidFill>
                <a:latin typeface="+mj-lt"/>
              </a:rPr>
              <a:t>Marșul pentru Inimă </a:t>
            </a:r>
            <a:r>
              <a:rPr lang="ro-RO" sz="1500" dirty="0" smtClean="0">
                <a:latin typeface="+mj-lt"/>
              </a:rPr>
              <a:t>- luni, ora 15:00, în fața Blocului didactic central. </a:t>
            </a:r>
            <a:endParaRPr lang="ru-RU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Inima</a:t>
            </a:r>
            <a:r>
              <a:rPr lang="ro-RO" dirty="0" smtClean="0"/>
              <a:t> în cifre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o-RO" dirty="0" smtClean="0">
                <a:latin typeface="+mj-lt"/>
              </a:rPr>
              <a:t>În repaus, inima unui om bate de </a:t>
            </a:r>
            <a:r>
              <a:rPr lang="ro-RO" b="1" dirty="0" smtClean="0">
                <a:latin typeface="+mj-lt"/>
              </a:rPr>
              <a:t>72 de ori pe minut</a:t>
            </a:r>
            <a:r>
              <a:rPr lang="ro-RO" dirty="0" smtClean="0">
                <a:latin typeface="+mj-lt"/>
              </a:rPr>
              <a:t> și pompează peste </a:t>
            </a:r>
            <a:r>
              <a:rPr lang="ro-RO" b="1" dirty="0" smtClean="0">
                <a:latin typeface="+mj-lt"/>
              </a:rPr>
              <a:t>20 de litri </a:t>
            </a:r>
            <a:r>
              <a:rPr lang="ro-RO" dirty="0" smtClean="0">
                <a:latin typeface="+mj-lt"/>
              </a:rPr>
              <a:t>de sânge la fiecare </a:t>
            </a:r>
            <a:r>
              <a:rPr lang="ro-RO" b="1" dirty="0" smtClean="0">
                <a:latin typeface="+mj-lt"/>
              </a:rPr>
              <a:t>5 minute</a:t>
            </a:r>
            <a:r>
              <a:rPr lang="ro-RO" dirty="0" smtClean="0">
                <a:latin typeface="+mj-lt"/>
              </a:rPr>
              <a:t>. </a:t>
            </a:r>
          </a:p>
          <a:p>
            <a:pPr algn="just">
              <a:buNone/>
            </a:pPr>
            <a:endParaRPr lang="ro-RO" dirty="0" smtClean="0">
              <a:latin typeface="+mj-lt"/>
            </a:endParaRPr>
          </a:p>
          <a:p>
            <a:pPr algn="just"/>
            <a:r>
              <a:rPr lang="ro-RO" dirty="0" smtClean="0">
                <a:latin typeface="+mj-lt"/>
              </a:rPr>
              <a:t>Orice inimă bate în medie de </a:t>
            </a:r>
            <a:r>
              <a:rPr lang="ro-RO" b="1" dirty="0" smtClean="0">
                <a:latin typeface="+mj-lt"/>
              </a:rPr>
              <a:t>100 000 de ori pe zi</a:t>
            </a:r>
            <a:r>
              <a:rPr lang="ro-RO" dirty="0" smtClean="0">
                <a:latin typeface="+mj-lt"/>
              </a:rPr>
              <a:t>.</a:t>
            </a:r>
          </a:p>
          <a:p>
            <a:pPr algn="just">
              <a:buNone/>
            </a:pPr>
            <a:endParaRPr lang="ro-RO" dirty="0" smtClean="0">
              <a:latin typeface="+mj-lt"/>
            </a:endParaRPr>
          </a:p>
          <a:p>
            <a:pPr algn="just"/>
            <a:r>
              <a:rPr lang="ro-RO" dirty="0" smtClean="0">
                <a:latin typeface="+mj-lt"/>
              </a:rPr>
              <a:t>Mai mult de </a:t>
            </a:r>
            <a:r>
              <a:rPr lang="ro-RO" b="1" dirty="0" smtClean="0">
                <a:latin typeface="+mj-lt"/>
              </a:rPr>
              <a:t>1 kg </a:t>
            </a:r>
            <a:r>
              <a:rPr lang="ro-RO" dirty="0" smtClean="0">
                <a:latin typeface="+mj-lt"/>
              </a:rPr>
              <a:t>pierdut din greutate pe săptămână poate afecta funcțiile inimii.</a:t>
            </a:r>
          </a:p>
          <a:p>
            <a:pPr algn="just">
              <a:buNone/>
            </a:pPr>
            <a:endParaRPr lang="ro-RO" dirty="0" smtClean="0">
              <a:latin typeface="+mj-lt"/>
            </a:endParaRPr>
          </a:p>
          <a:p>
            <a:pPr algn="just"/>
            <a:r>
              <a:rPr lang="ro-RO" b="1" dirty="0" smtClean="0">
                <a:latin typeface="+mj-lt"/>
              </a:rPr>
              <a:t>154 500 </a:t>
            </a:r>
            <a:r>
              <a:rPr lang="ro-RO" b="1" dirty="0" smtClean="0">
                <a:latin typeface="+mj-lt"/>
              </a:rPr>
              <a:t>de </a:t>
            </a:r>
            <a:r>
              <a:rPr lang="ro-RO" b="1" dirty="0" smtClean="0">
                <a:latin typeface="+mj-lt"/>
              </a:rPr>
              <a:t>km </a:t>
            </a:r>
            <a:r>
              <a:rPr lang="ro-RO" dirty="0" smtClean="0">
                <a:latin typeface="+mj-lt"/>
              </a:rPr>
              <a:t>ar cuprinde întregul sistem al vaselor de sânge (artere, vene și capilare), care asigură circulația sângelui pentru inimă. Este suficient pentru a merge de două ori în jurul Pământului. </a:t>
            </a:r>
            <a:endParaRPr lang="ru-RU" dirty="0">
              <a:latin typeface="+mj-lt"/>
            </a:endParaRPr>
          </a:p>
        </p:txBody>
      </p:sp>
      <p:pic>
        <p:nvPicPr>
          <p:cNvPr id="4" name="Picture 3" descr="D:\Alina\Despre USMF\Logo_USM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405993" cy="521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6524" y="7141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Universitatea de Stat de Medicină și Farmacie </a:t>
            </a:r>
          </a:p>
          <a:p>
            <a:r>
              <a:rPr lang="ro-RO" sz="1000" dirty="0" smtClean="0">
                <a:solidFill>
                  <a:schemeClr val="tx2"/>
                </a:solidFill>
                <a:latin typeface="+mj-lt"/>
              </a:rPr>
              <a:t>”Nicolae Testemițanu” din Republica Moldova</a:t>
            </a:r>
            <a:endParaRPr lang="ru-RU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6357958"/>
            <a:ext cx="8001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500" dirty="0" smtClean="0">
                <a:latin typeface="+mj-lt"/>
              </a:rPr>
              <a:t>Vino la </a:t>
            </a:r>
            <a:r>
              <a:rPr lang="ro-RO" sz="1500" dirty="0" smtClean="0">
                <a:solidFill>
                  <a:srgbClr val="FF0000"/>
                </a:solidFill>
                <a:latin typeface="+mj-lt"/>
              </a:rPr>
              <a:t>Marșul pentru Inimă</a:t>
            </a:r>
            <a:r>
              <a:rPr lang="ro-RO" sz="1500" dirty="0" smtClean="0">
                <a:latin typeface="+mj-lt"/>
              </a:rPr>
              <a:t> - luni, ora 15:00, în fața Blocului didactic central. </a:t>
            </a:r>
            <a:endParaRPr lang="ru-RU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lina\Management\RELATII PUBLICE\Ziua Mondiala a inimii\running-heart 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34" y="1428736"/>
            <a:ext cx="897960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5">
      <a:dk1>
        <a:srgbClr val="1738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612</TotalTime>
  <Words>460</Words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Origin</vt:lpstr>
      <vt:lpstr>29 septembrie  Ziua Mondială a Inimii </vt:lpstr>
      <vt:lpstr>O inimă sănătoasă pe viață!</vt:lpstr>
      <vt:lpstr>O inimă sănătoasă pe viață!</vt:lpstr>
      <vt:lpstr>Fii activ!</vt:lpstr>
      <vt:lpstr>Alimentează-te sănătos</vt:lpstr>
      <vt:lpstr>Spune ”Nu” fumatului!</vt:lpstr>
      <vt:lpstr>Inima în cifre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septembrie - Ziua Mondială a Inimii </dc:title>
  <dc:creator>Alina</dc:creator>
  <cp:lastModifiedBy>user</cp:lastModifiedBy>
  <cp:revision>84</cp:revision>
  <dcterms:created xsi:type="dcterms:W3CDTF">2014-09-12T07:21:14Z</dcterms:created>
  <dcterms:modified xsi:type="dcterms:W3CDTF">2014-09-22T12:03:13Z</dcterms:modified>
</cp:coreProperties>
</file>