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7" r:id="rId5"/>
    <p:sldId id="258" r:id="rId6"/>
    <p:sldId id="264" r:id="rId7"/>
    <p:sldId id="263" r:id="rId8"/>
    <p:sldId id="259" r:id="rId9"/>
    <p:sldId id="266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126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B0EE20-0429-4438-A871-2AEEC12A3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D80919C-7DB2-4A72-B05E-07407458C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FD09E3-AF1D-489C-8B2D-049297913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72C4-E0C5-41D8-A167-F91BE4F2B521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638A7E-4AD8-4C25-9B33-74CD8F8C0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7D24F9-1AA2-4292-A7EB-82272A0A0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12F8-5366-4AA9-9763-0D5AC011B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8A57EC-70CF-459F-BE18-B687025FC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3D46F0B-DEF0-4148-B6FC-6225448AA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F14990-97A7-4E48-A3D7-6168A3C66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72C4-E0C5-41D8-A167-F91BE4F2B521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0BC738-8803-4921-8268-29FDCC00C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CDEC49A-BAA2-49E5-A2B8-28C1C6817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12F8-5366-4AA9-9763-0D5AC011B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2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D9A63A2-F702-45AE-9469-ED16D38BA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D66B9FC-3B95-4630-9F09-582748245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9C1F74-C503-42F5-8108-12655EB89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72C4-E0C5-41D8-A167-F91BE4F2B521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CC52C4C-44E0-4BAB-AC71-44510609F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52AFFF-2C62-4C3A-99D0-4B051FBE8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12F8-5366-4AA9-9763-0D5AC011B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5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0CE011-25BC-44D0-83EF-48CD9E396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95868D-B070-48A4-A9E8-ED47A96A2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964449C-C5C7-43F5-83BF-A4F1BD986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72C4-E0C5-41D8-A167-F91BE4F2B521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16B7CE-D64A-4BCC-B4BC-C8DDFA35D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292999-9107-49C5-84B0-518AEA1F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12F8-5366-4AA9-9763-0D5AC011B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1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ED95E6-C629-4346-8773-359A8644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CE9409-BF51-4D82-9B55-EED0C93F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18565-4E76-4104-B3F1-9A09F6690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72C4-E0C5-41D8-A167-F91BE4F2B521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9936E2-A703-43F1-AB30-483A8C3E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F38A82-4F70-4277-9CBB-12683C532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12F8-5366-4AA9-9763-0D5AC011B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1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E904AE-50F0-47E8-8C33-F5EED1A40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B3300D-694E-4352-A8C0-DB8821B09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8663340-BFD4-4038-B753-C3BF200A9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4940B73-C5C6-4E32-9F55-220FABEF7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72C4-E0C5-41D8-A167-F91BE4F2B521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A304F6C-5307-4346-97F2-5F3E4F79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1EB9B97-6FF8-4814-958E-0CCBDDA80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12F8-5366-4AA9-9763-0D5AC011B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12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56353D-A801-45DC-9018-2BE55C192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37E6AD-E5E1-4183-B7FF-050E90379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18DB22B-F864-4978-919B-0980A419B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2DC1B89-0E66-4211-944D-8E9914FC1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603F3D7-8F70-4A6C-8764-F143C21930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C98C5BD-3585-4C77-97AE-78C7AC17D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72C4-E0C5-41D8-A167-F91BE4F2B521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2197CB0-C542-42CE-BFB8-67249798C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3C03240-C721-4CEB-AF06-0B18817C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12F8-5366-4AA9-9763-0D5AC011B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7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163C86-6EE8-4D87-977A-3A48AFB32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D10E6F-0B2F-424A-9EF4-44070D0F5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72C4-E0C5-41D8-A167-F91BE4F2B521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69FA22E-78B4-4E2C-8995-A5819EFE7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9A4D409-5361-4113-9FE4-01279547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12F8-5366-4AA9-9763-0D5AC011B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9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DC164C7-863F-430E-8D72-B232372A1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72C4-E0C5-41D8-A167-F91BE4F2B521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3B77B98-F505-4EB3-B4EC-3D0A11C47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33FCA0-F7D6-4E36-9D63-709952D1D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12F8-5366-4AA9-9763-0D5AC011B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71DF70-FC2B-4620-A043-ABB33C91E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F65CBA-C811-4F12-90C2-967254C29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414E05-B0E9-46D3-AEE2-3B1638991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22EC4FA-BFF5-43AD-AD35-D596CDE43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72C4-E0C5-41D8-A167-F91BE4F2B521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F5B726C-A41F-4761-B7C2-E7C46467F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4835082-0778-46BC-BB7F-9EBAA92AE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12F8-5366-4AA9-9763-0D5AC011B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4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AB8C22-0870-4BCB-A57E-CFA9328CE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5B72876-D218-4457-97F8-8778D673B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5F34BC-0A1D-43A7-A9EC-0DE3E1D8E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0B4D0AC-0E6B-4637-8935-8D3E7F9FB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72C4-E0C5-41D8-A167-F91BE4F2B521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813CB58-D5B5-4713-BC39-0E9A99DC4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ABC308F-D742-43F4-A833-A6E0F8328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12F8-5366-4AA9-9763-0D5AC011B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9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83A5CC3-1C82-40A0-881D-09BE049BC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A06B10-E528-415C-BD1B-E34CF1F1C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8E5333-6775-445B-BA63-894A39B7D6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C72C4-E0C5-41D8-A167-F91BE4F2B521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6D6AD3-8730-4E94-B8C6-DF54C6C96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A2A172-D7F0-41B8-9742-3BB063310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312F8-5366-4AA9-9763-0D5AC011B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1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40A3A3-9E54-4AC6-8E80-6CB9182E8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152" y="767255"/>
            <a:ext cx="11172496" cy="1786759"/>
          </a:xfrm>
        </p:spPr>
        <p:txBody>
          <a:bodyPr>
            <a:normAutofit/>
          </a:bodyPr>
          <a:lstStyle/>
          <a:p>
            <a:r>
              <a:rPr lang="it-IT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Micșorarea </a:t>
            </a:r>
            <a:r>
              <a:rPr lang="it-IT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intervalului</a:t>
            </a:r>
            <a:r>
              <a:rPr lang="ro-RO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 </a:t>
            </a:r>
            <a:r>
              <a:rPr lang="it-IT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doza Booster </a:t>
            </a:r>
            <a:r>
              <a:rPr lang="it-IT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 </a:t>
            </a:r>
            <a:r>
              <a:rPr lang="it-IT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6 luni la 4 </a:t>
            </a:r>
            <a:r>
              <a:rPr lang="it-IT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luni)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45021" y="5200521"/>
            <a:ext cx="3920358" cy="121078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februarie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Laura Țurcan, </a:t>
            </a:r>
            <a:r>
              <a:rPr lang="ro-RO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dr.med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 epidemiolog, ANSP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746" y="3754618"/>
            <a:ext cx="4341866" cy="289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522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651641"/>
            <a:ext cx="10515600" cy="945931"/>
          </a:xfrm>
        </p:spPr>
        <p:txBody>
          <a:bodyPr/>
          <a:lstStyle/>
          <a:p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Mulțumesc pentru atenție!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15" y="1881352"/>
            <a:ext cx="6976241" cy="465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872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517" y="365125"/>
            <a:ext cx="10828283" cy="833054"/>
          </a:xfrm>
        </p:spPr>
        <p:txBody>
          <a:bodyPr>
            <a:normAutofit fontScale="90000"/>
          </a:bodyPr>
          <a:lstStyle/>
          <a:p>
            <a:pPr algn="ctr"/>
            <a:r>
              <a:rPr lang="ro-RO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Ajustarea intervalului de administrare a dozei Booster </a:t>
            </a:r>
            <a:br>
              <a:rPr lang="ro-RO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 vaccinurile anti-COVID-19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71145"/>
            <a:ext cx="10515600" cy="464557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Conform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recomandăril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OMS, FDA, EMA,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ajustat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intervalul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administrare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OMS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onform Grupului de experți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SAGE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recomandă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doz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3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accin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CoronaVac (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Sinovac)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ro-RO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Sinopharm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interval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3-6 luni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 d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acă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trecut mai mult de 6 luni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doz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3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trebuie administrată cât mai curând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posibil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entru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vaccinul Janssen Johnson&amp;Johnson,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interval între doze de la 2 până la 6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luni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în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dep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nde</a:t>
            </a:r>
            <a:r>
              <a:rPr lang="ro-RO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nță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situația epidemiologică și de nevoile anumitor subpopulații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08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593" y="220717"/>
            <a:ext cx="12023835" cy="578069"/>
          </a:xfrm>
        </p:spPr>
        <p:txBody>
          <a:bodyPr>
            <a:normAutofit fontScale="90000"/>
          </a:bodyPr>
          <a:lstStyle/>
          <a:p>
            <a:r>
              <a:rPr lang="ro-RO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Diverse studii privind e</a:t>
            </a:r>
            <a:r>
              <a:rPr lang="vi-VN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ficiența vaccinu</a:t>
            </a:r>
            <a:r>
              <a:rPr lang="ro-RO" sz="31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rilor</a:t>
            </a:r>
            <a:r>
              <a:rPr lang="ro-RO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împotriva </a:t>
            </a:r>
            <a:r>
              <a:rPr lang="vi-VN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infecțiilor cu SARS-CoV-2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103" y="704193"/>
            <a:ext cx="11981794" cy="60539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Datele actuale scot în evidență faptul că posibil titrul de anticorpi scade cu timpul. Întradevăr pentru </a:t>
            </a:r>
            <a:r>
              <a:rPr lang="ro-RO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micron </a:t>
            </a:r>
            <a:r>
              <a:rPr lang="vi-V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subtipurile lui </a:t>
            </a:r>
            <a:r>
              <a:rPr lang="vi-VN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eficacitatea </a:t>
            </a:r>
            <a:r>
              <a:rPr lang="vi-V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titrului anticorpilor neutralizanți </a:t>
            </a:r>
            <a:r>
              <a:rPr lang="vi-VN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scad</a:t>
            </a:r>
            <a:r>
              <a:rPr lang="ro-RO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tudiu privind eficacitatea 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durata protecției vaccinurilor </a:t>
            </a:r>
            <a:r>
              <a:rPr lang="ro-R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Comirnaty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Vaxzevria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și </a:t>
            </a:r>
            <a:r>
              <a:rPr lang="ro-R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Spikevax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împotriva formelor 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ușoare și severe în Regatul 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- s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 o scădere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eficacității vaccinului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mult de 20 de săptămâni după vaccinare cu Vaxzevria sau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Comirnaty 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adulții în vârstă și la cei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 de risc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</a:t>
            </a:r>
            <a:endParaRPr lang="vi-V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tudiu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cohortă retrospectiv,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California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decembrie 2020 - 8 august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analizat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înregistrările medicale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Kaiser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Permanente Southern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California)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perioada 14 decembrie 2020 - 8 august 2021 pentru a evalua Eficiența vaccinului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Comirnaty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împotriva infecțiilor cu SARS-CoV-2 și a spitalizării asociate cu COVID-19. Pentru persoanele complet vaccinate, eficacitatea împotriva infecțiilor cu SARS-CoV-2 a fost de 73%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împotriva spitalizărilor legate de COVID-19 a fost de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90% </a:t>
            </a:r>
            <a:endParaRPr lang="ro-RO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studiu 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noiembrie și 06 decembrie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Anglia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existat niciun efect împotriva Omicron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upa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săptămâni după 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doze de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Astra Zeneca,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timp ce 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ficienta vaccinarii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după 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doze de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Comirnaty 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88% la 2-9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saptamini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scăzut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34-37% 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după 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săptămâni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Concluzie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munizarea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primară cu două doze de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Comirnaty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AstraZeneca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 a oferit o protecție limitată sau nu a oferit protecție împotriva bolii simptomatice cu varianta Omicron.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Doza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booster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Comirnaty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după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oricare dintre cursurile primare a crescut semnificativ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protecția</a:t>
            </a:r>
            <a:endParaRPr lang="ro-RO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studiu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efectuat de un grup de cercetători chinezi, a scos în evidență că o doză de rapel de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Comirnaty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restabilit pragurile de protecție ale anticorpului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varianta Omicron,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 o doză de rapel de CoronaVac (Sinovac) la cei vaccinați cu CoronaVac nu a furnizat niveluri de protecție ale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anticorpilor</a:t>
            </a:r>
            <a:endParaRPr lang="ro-RO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studiu efectuat în Marea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Britanie 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14–15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iunie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vaccinurile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Astra Zeneca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eficacitatea vaccinului scade după 20 de săptămâni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 Comirnaty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studiu efectuat în Argentina 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decembrie 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iulie 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privire la durata persistenței raspunsului 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imun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vaccinul </a:t>
            </a: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SPUTNIK V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593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B86B5B-0E38-425E-BD95-E83374FDC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14" y="346271"/>
            <a:ext cx="606972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Administrația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Alimente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Medicamente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SUA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615A6A-1056-471C-B4A8-7D175474B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3" y="1825625"/>
            <a:ext cx="6551069" cy="473283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Administrația </a:t>
            </a:r>
            <a:r>
              <a:rPr lang="it-IT" sz="2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 Alimente și Medicamente a SUA a recomandat scurtarea intervalului de administrare a dozei booster pentru persoanele 18+ de la 6 luni la 5 </a:t>
            </a:r>
            <a:r>
              <a:rPr lang="it-IT" sz="2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luni</a:t>
            </a:r>
            <a:r>
              <a:rPr lang="ro-RO" sz="2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x-none" sz="26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modific</a:t>
            </a:r>
            <a:r>
              <a:rPr lang="ro-RO" sz="2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înd</a:t>
            </a:r>
            <a:r>
              <a:rPr lang="ro-RO" sz="2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și </a:t>
            </a:r>
            <a:r>
              <a:rPr lang="x-none" sz="26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autorizația de utilizare</a:t>
            </a:r>
            <a:r>
              <a:rPr lang="en-US" sz="2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6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 urgență (EUA)</a:t>
            </a:r>
            <a:r>
              <a:rPr lang="ro-RO" sz="2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6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x-none" sz="2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vaccinului </a:t>
            </a:r>
            <a:r>
              <a:rPr lang="x-none" sz="26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Moderna</a:t>
            </a:r>
            <a:r>
              <a:rPr lang="en-US" sz="2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Spikevax</a:t>
            </a:r>
            <a:r>
              <a:rPr lang="ro-RO" sz="2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6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o-RO" sz="2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endParaRPr lang="ro-RO" sz="2400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o-RO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genţia </a:t>
            </a:r>
            <a:r>
              <a:rPr lang="vi-VN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americană </a:t>
            </a:r>
            <a:r>
              <a:rPr lang="vi-VN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explicâ </a:t>
            </a:r>
            <a:r>
              <a:rPr lang="vi-VN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 modificarea poate oferi o mai bună protecţie împotriva variantei Omicron înalt transmisibile a SARS-CoV-2.</a:t>
            </a:r>
          </a:p>
          <a:p>
            <a:pPr marL="0" indent="0">
              <a:lnSpc>
                <a:spcPct val="100000"/>
              </a:lnSpc>
              <a:buNone/>
            </a:pP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463" y="168165"/>
            <a:ext cx="3761967" cy="369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7173766" y="1229710"/>
            <a:ext cx="1944413" cy="9984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288" y="2522483"/>
            <a:ext cx="3750914" cy="413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390" y="2438400"/>
            <a:ext cx="2792710" cy="91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821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5A0D8A-4874-4E97-8D1D-2FF6BD8CF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50"/>
            <a:ext cx="5341883" cy="57806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NITAG</a:t>
            </a: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Australia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6E845E-DB9D-4BB6-814A-366F27CB9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42" y="956441"/>
            <a:ext cx="6274676" cy="522052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x-none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ATAGI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 Australia </a:t>
            </a:r>
            <a:r>
              <a:rPr lang="x-none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recomandă vaccinarea </a:t>
            </a:r>
            <a:r>
              <a:rPr lang="x-non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rapel împotriva </a:t>
            </a:r>
            <a:r>
              <a:rPr lang="x-none" sz="2600"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x-none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 </a:t>
            </a:r>
            <a:r>
              <a:rPr lang="ro-RO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persoanele </a:t>
            </a:r>
            <a:r>
              <a:rPr lang="x-none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 </a:t>
            </a:r>
            <a:r>
              <a:rPr lang="x-non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x-none" sz="2600">
                <a:latin typeface="Times New Roman" panose="02020603050405020304" pitchFamily="18" charset="0"/>
                <a:cs typeface="Times New Roman" panose="02020603050405020304" pitchFamily="18" charset="0"/>
              </a:rPr>
              <a:t>peste </a:t>
            </a:r>
            <a:r>
              <a:rPr lang="x-none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sau </a:t>
            </a:r>
            <a:r>
              <a:rPr lang="x-non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x-none" sz="2600">
                <a:latin typeface="Times New Roman" panose="02020603050405020304" pitchFamily="18" charset="0"/>
                <a:cs typeface="Times New Roman" panose="02020603050405020304" pitchFamily="18" charset="0"/>
              </a:rPr>
              <a:t>multe </a:t>
            </a:r>
            <a:r>
              <a:rPr lang="x-none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luni</a:t>
            </a:r>
            <a:r>
              <a:rPr lang="ro-RO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x-none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vând </a:t>
            </a:r>
            <a:r>
              <a:rPr lang="x-none" sz="2600">
                <a:latin typeface="Times New Roman" panose="02020603050405020304" pitchFamily="18" charset="0"/>
                <a:cs typeface="Times New Roman" panose="02020603050405020304" pitchFamily="18" charset="0"/>
              </a:rPr>
              <a:t>în vedere probabilitatea transmiterii continue atât a variantelor </a:t>
            </a:r>
            <a:r>
              <a:rPr lang="x-none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Omicron </a:t>
            </a:r>
            <a:r>
              <a:rPr lang="x-none" sz="2600">
                <a:latin typeface="Times New Roman" panose="02020603050405020304" pitchFamily="18" charset="0"/>
                <a:cs typeface="Times New Roman" panose="02020603050405020304" pitchFamily="18" charset="0"/>
              </a:rPr>
              <a:t>cât și </a:t>
            </a:r>
            <a:r>
              <a:rPr lang="x-none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Delta</a:t>
            </a:r>
            <a:r>
              <a:rPr lang="ro-RO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o-RO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Autorităţile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sanitare din Australia au decis să reducă la 5 luni intervalul de administrare a dozei booster a vaccinului anti-COVID-19, ca urmare a creșterii numărului de cazuri de variantă 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Omicron</a:t>
            </a:r>
            <a:r>
              <a:rPr lang="ro-RO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pentru  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vaccinuri</a:t>
            </a:r>
            <a:r>
              <a:rPr lang="ro-RO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Pfizer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Moderna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vi-VN" sz="2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Australia este una dintre cele mai vaccinate țări, cu aproximativ 90% dintre persoanele de peste 16 ani complet vaccinate.</a:t>
            </a:r>
          </a:p>
          <a:p>
            <a:pPr marL="0" indent="0">
              <a:lnSpc>
                <a:spcPct val="100000"/>
              </a:lnSpc>
              <a:buNone/>
            </a:pPr>
            <a:endParaRPr lang="ro-RO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254" y="183985"/>
            <a:ext cx="5087007" cy="631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7052441" y="4866290"/>
            <a:ext cx="3615559" cy="11456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069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1523"/>
          </a:xfrm>
        </p:spPr>
        <p:txBody>
          <a:bodyPr/>
          <a:lstStyle/>
          <a:p>
            <a:r>
              <a:rPr lang="vi-VN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STIKO</a:t>
            </a:r>
            <a:r>
              <a:rPr lang="ro-RO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Germania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863" y="1187668"/>
            <a:ext cx="11550868" cy="5391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Autoritatea germană în domeniul 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vaccinării,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recomandat 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intervalul între a </a:t>
            </a:r>
            <a:r>
              <a:rPr lang="ro-RO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doză de vaccin împotriva COVID-19 şi administrarea dozei booster să fie scurtat de la </a:t>
            </a:r>
            <a:r>
              <a:rPr lang="ro-RO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luni la </a:t>
            </a:r>
            <a:r>
              <a:rPr lang="ro-RO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luni.</a:t>
            </a:r>
          </a:p>
          <a:p>
            <a:pPr marL="0" indent="0">
              <a:buNone/>
            </a:pP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cazul vaccinului monodoză 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Johnson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Johnson, intervalul între administrări rămâne de </a:t>
            </a:r>
            <a:r>
              <a:rPr lang="ro-RO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săptămâni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Recomandarea </a:t>
            </a:r>
            <a:r>
              <a:rPr lang="vi-VN" sz="2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vine în contextul răspândirii accelerate a variantei Omicron a </a:t>
            </a:r>
            <a:r>
              <a:rPr lang="vi-VN" sz="2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coronavirusului</a:t>
            </a:r>
            <a:r>
              <a:rPr lang="ro-RO" sz="2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o-RO" sz="2600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Deşi </a:t>
            </a:r>
            <a:r>
              <a:rPr lang="vi-VN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datele rămân limitate, </a:t>
            </a:r>
            <a:r>
              <a:rPr lang="ro-RO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studii de </a:t>
            </a:r>
            <a:r>
              <a:rPr lang="vi-VN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</a:t>
            </a:r>
            <a:r>
              <a:rPr lang="ro-RO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și datele </a:t>
            </a:r>
            <a:r>
              <a:rPr lang="ro-RO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studiilor din </a:t>
            </a:r>
            <a:r>
              <a:rPr lang="ro-RO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Israel, </a:t>
            </a:r>
            <a:r>
              <a:rPr lang="vi-VN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vi-VN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arătat că schema iniţială de vaccinare nu este suficientă pentru a opri infectarea cu varianta Omicron, însă doza booster poate </a:t>
            </a:r>
            <a:r>
              <a:rPr lang="vi-VN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ajuta</a:t>
            </a:r>
            <a:r>
              <a:rPr lang="ro-RO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4168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60" y="168166"/>
            <a:ext cx="3804744" cy="777766"/>
          </a:xfrm>
        </p:spPr>
        <p:txBody>
          <a:bodyPr>
            <a:normAutofit/>
          </a:bodyPr>
          <a:lstStyle/>
          <a:p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Italia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434" y="1187670"/>
            <a:ext cx="10951780" cy="5265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ro-RO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ianuarie </a:t>
            </a:r>
            <a:r>
              <a:rPr lang="ro-RO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2022,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Italia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decis reducerea intervalului de administrare a dozei booster pentru vaccinul anti-COVID-19 după administrarea celei de a doua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doze</a:t>
            </a:r>
            <a:r>
              <a:rPr lang="ro-RO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ro-RO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luni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(sau după doza unică în cazul vaccinului Johnson&amp;Johnson), faţă de termenul de </a:t>
            </a:r>
            <a:r>
              <a:rPr lang="ro-RO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luni</a:t>
            </a:r>
            <a:r>
              <a:rPr lang="ro-RO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o-RO" sz="3200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3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Măsura </a:t>
            </a:r>
            <a:r>
              <a:rPr lang="vi-VN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fost luată în încercare de a atenua răspândirea variantei Omicron a </a:t>
            </a:r>
            <a:r>
              <a:rPr lang="vi-VN" sz="3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coronavirusului</a:t>
            </a:r>
            <a:r>
              <a:rPr lang="ro-RO" sz="3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758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D5F2EA-0BA9-4AC3-9ABA-E9D47DB25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847"/>
            <a:ext cx="10515600" cy="1057540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</a:t>
            </a: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ânia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Booster </a:t>
            </a:r>
            <a:r>
              <a:rPr lang="en-GB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(interval </a:t>
            </a:r>
            <a:r>
              <a:rPr lang="x-none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luni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BA03882-CCDD-47C5-B78F-A38902D9D6D4}"/>
              </a:ext>
            </a:extLst>
          </p:cNvPr>
          <p:cNvSpPr txBox="1"/>
          <p:nvPr/>
        </p:nvSpPr>
        <p:spPr>
          <a:xfrm>
            <a:off x="336331" y="1690688"/>
            <a:ext cx="451540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400" dirty="0"/>
              <a:t>Începând cu data de 17.01.2022, doza de rapel a </a:t>
            </a:r>
            <a:r>
              <a:rPr lang="x-none" sz="2400"/>
              <a:t>vaccinului </a:t>
            </a:r>
            <a:r>
              <a:rPr lang="en-US" sz="2400" dirty="0" smtClean="0"/>
              <a:t>anti-</a:t>
            </a:r>
            <a:r>
              <a:rPr lang="x-none" sz="2400" smtClean="0"/>
              <a:t>COVID-19 </a:t>
            </a:r>
            <a:r>
              <a:rPr lang="x-none" sz="2400" dirty="0"/>
              <a:t>are recomandare fermă de a se efectua doar cu produse pe bază de ARN mesager (</a:t>
            </a:r>
            <a:r>
              <a:rPr lang="x-none" sz="2400"/>
              <a:t>Comirnaty</a:t>
            </a:r>
            <a:r>
              <a:rPr lang="x-none" sz="2400" smtClean="0"/>
              <a:t>/</a:t>
            </a:r>
            <a:r>
              <a:rPr lang="en-US" sz="2400" dirty="0" smtClean="0"/>
              <a:t> </a:t>
            </a:r>
            <a:r>
              <a:rPr lang="x-none" sz="2400" smtClean="0"/>
              <a:t>Pfizer </a:t>
            </a:r>
            <a:r>
              <a:rPr lang="x-none" sz="2400" dirty="0"/>
              <a:t>BioNTech</a:t>
            </a:r>
            <a:r>
              <a:rPr lang="x-none" sz="2400"/>
              <a:t>, </a:t>
            </a:r>
            <a:r>
              <a:rPr lang="x-none" sz="2400" smtClean="0"/>
              <a:t>Spikevax/</a:t>
            </a:r>
            <a:r>
              <a:rPr lang="en-US" sz="2400" dirty="0" smtClean="0"/>
              <a:t> </a:t>
            </a:r>
            <a:r>
              <a:rPr lang="x-none" sz="2400" smtClean="0"/>
              <a:t>Moderna</a:t>
            </a:r>
            <a:r>
              <a:rPr lang="x-none" sz="2400" dirty="0"/>
              <a:t>) tuturor persoanelor pentru care schema completă de vaccinare a fost finalizată în urmă cu cel puțin 4 luni.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A5C27B7-3721-40BA-B303-B82B595C9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40" y="1140536"/>
            <a:ext cx="7239627" cy="534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99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9186"/>
            <a:ext cx="10515600" cy="15134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justarea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intervalului de administrare a dozei Booster de la 6 luni la 4 luni, pentru următoarele tipuri de vaccin conform schemei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(î</a:t>
            </a:r>
            <a:r>
              <a:rPr lang="vi-V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baza studiilor și argumentelor forte a țărilor cu impact pozitiv la aplicarea dozei booster după 4 </a:t>
            </a:r>
            <a:r>
              <a:rPr lang="vi-V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luni</a:t>
            </a:r>
            <a:r>
              <a:rPr lang="ro-RO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765739"/>
            <a:ext cx="10804635" cy="51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861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930</Words>
  <Application>Microsoft Office PowerPoint</Application>
  <PresentationFormat>Произвольный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Micșorarea intervalului pentru doza Booster (de la 6 luni la 4 luni)</vt:lpstr>
      <vt:lpstr>Ajustarea intervalului de administrare a dozei Booster  pentru vaccinurile anti-COVID-19</vt:lpstr>
      <vt:lpstr> Diverse studii privind eficiența vaccinurilor împotriva infecțiilor cu SARS-CoV-2  </vt:lpstr>
      <vt:lpstr>Administrația pentru Alimente și Medicamente din SUA și CDC</vt:lpstr>
      <vt:lpstr>NITAG, Australia</vt:lpstr>
      <vt:lpstr>STIKO, Germania</vt:lpstr>
      <vt:lpstr>Italia</vt:lpstr>
      <vt:lpstr>România Booster (interval 4 luni)</vt:lpstr>
      <vt:lpstr>Ajustarea intervalului de administrare a dozei Booster de la 6 luni la 4 luni, pentru următoarele tipuri de vaccin conform schemei: (în baza studiilor și argumentelor forte a țărilor cu impact pozitiv la aplicarea dozei booster după 4 luni) </vt:lpstr>
      <vt:lpstr>Mulțumesc pentru atenție!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Micșorarea intervalului pentru doza Booster</dc:title>
  <dc:creator>Veaceslav Gutu</dc:creator>
  <cp:lastModifiedBy>user</cp:lastModifiedBy>
  <cp:revision>54</cp:revision>
  <dcterms:created xsi:type="dcterms:W3CDTF">2022-02-08T19:25:11Z</dcterms:created>
  <dcterms:modified xsi:type="dcterms:W3CDTF">2022-02-14T06:45:36Z</dcterms:modified>
</cp:coreProperties>
</file>